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6858000" cy="9144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BC67A-D0D2-1D76-BC66-EAC84AB072AD}" v="682" dt="2019-09-17T13:32:26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41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1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91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08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91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98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3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27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61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58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10AF5-0451-4882-9C8A-FE0E85C3B38B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5D1EB-FC8C-4A46-B0CA-A98090DBF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61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58847" y="737595"/>
            <a:ext cx="5700628" cy="7142311"/>
            <a:chOff x="2605172" y="409084"/>
            <a:chExt cx="7217641" cy="601759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BE355D3-16AF-4D39-A9AC-C2F0C4845D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8" r="3861" b="5412"/>
            <a:stretch/>
          </p:blipFill>
          <p:spPr>
            <a:xfrm>
              <a:off x="2605172" y="409084"/>
              <a:ext cx="7217641" cy="6017599"/>
            </a:xfrm>
            <a:prstGeom prst="rect">
              <a:avLst/>
            </a:prstGeom>
          </p:spPr>
        </p:pic>
        <p:sp>
          <p:nvSpPr>
            <p:cNvPr id="6" name="Oval 5"/>
            <p:cNvSpPr/>
            <p:nvPr/>
          </p:nvSpPr>
          <p:spPr>
            <a:xfrm>
              <a:off x="7858942" y="5784608"/>
              <a:ext cx="446858" cy="47339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8970960" y="4037869"/>
              <a:ext cx="446858" cy="47339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6018419" y="4903703"/>
              <a:ext cx="446858" cy="47339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684251" y="4033393"/>
              <a:ext cx="446858" cy="47339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484558" y="1390129"/>
              <a:ext cx="446858" cy="47339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294560" y="2276059"/>
              <a:ext cx="446858" cy="47339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52067" y="3151940"/>
              <a:ext cx="446858" cy="47339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329916" y="532670"/>
              <a:ext cx="446858" cy="47339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932886" y="6096430"/>
            <a:ext cx="3273632" cy="143885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GB" sz="1100" b="1" dirty="0">
                <a:latin typeface="Century Gothic" pitchFamily="34" charset="0"/>
              </a:rPr>
              <a:t>Half 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Term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1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  <a:latin typeface="Century Gothic" pitchFamily="34" charset="0"/>
              </a:rPr>
              <a:t>Table tennis &amp; Football</a:t>
            </a:r>
          </a:p>
          <a:p>
            <a:pPr algn="ctr"/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Skills, rules, positions, tactics and application.</a:t>
            </a:r>
          </a:p>
          <a:p>
            <a:pPr algn="ctr"/>
            <a:r>
              <a:rPr lang="en-GB" sz="1100" b="1" dirty="0">
                <a:solidFill>
                  <a:schemeClr val="tx2"/>
                </a:solidFill>
                <a:latin typeface="Century Gothic" pitchFamily="34" charset="0"/>
              </a:rPr>
              <a:t>Assessment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  <a:latin typeface="Century Gothic" pitchFamily="34" charset="0"/>
              </a:rPr>
              <a:t>Skill cards </a:t>
            </a:r>
          </a:p>
          <a:p>
            <a:pPr algn="ctr"/>
            <a:r>
              <a:rPr lang="en-GB" sz="1050" b="1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Links to maths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49893" y="5025410"/>
            <a:ext cx="1932995" cy="213904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GB" sz="1050" b="1" dirty="0">
                <a:latin typeface="Century Gothic" pitchFamily="34" charset="0"/>
              </a:rPr>
              <a:t>Half </a:t>
            </a:r>
          </a:p>
          <a:p>
            <a:pPr algn="ctr"/>
            <a:r>
              <a:rPr lang="en-GB" sz="1050" b="1" dirty="0">
                <a:latin typeface="Century Gothic" pitchFamily="34" charset="0"/>
              </a:rPr>
              <a:t>Term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2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  <a:latin typeface="Century Gothic" pitchFamily="34" charset="0"/>
              </a:rPr>
              <a:t>Table Tennis &amp; Danish Longball</a:t>
            </a:r>
          </a:p>
          <a:p>
            <a:pPr algn="ctr"/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Skills, rules, tactics, application, movements and  sequences.</a:t>
            </a:r>
          </a:p>
          <a:p>
            <a:pPr algn="ctr"/>
            <a:r>
              <a:rPr lang="en-GB" sz="1100" b="1" dirty="0">
                <a:solidFill>
                  <a:schemeClr val="tx2"/>
                </a:solidFill>
                <a:latin typeface="Century Gothic" pitchFamily="34" charset="0"/>
              </a:rPr>
              <a:t>Assessment</a:t>
            </a:r>
          </a:p>
          <a:p>
            <a:pPr algn="ctr"/>
            <a:r>
              <a:rPr lang="en-GB" sz="1100" b="1" dirty="0">
                <a:solidFill>
                  <a:srgbClr val="7030A0"/>
                </a:solidFill>
                <a:latin typeface="Century Gothic" pitchFamily="34" charset="0"/>
              </a:rPr>
              <a:t>Links to biology science </a:t>
            </a:r>
          </a:p>
          <a:p>
            <a:pPr algn="ctr"/>
            <a:endParaRPr lang="en-GB" sz="1200" b="1" dirty="0">
              <a:solidFill>
                <a:schemeClr val="tx2"/>
              </a:solidFill>
            </a:endParaRPr>
          </a:p>
          <a:p>
            <a:pPr algn="ctr"/>
            <a:endParaRPr lang="en-GB" sz="1200" b="1" dirty="0">
              <a:solidFill>
                <a:schemeClr val="accent6">
                  <a:lumMod val="75000"/>
                </a:schemeClr>
              </a:solidFill>
              <a:latin typeface="Century Gothic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96207" y="4520208"/>
            <a:ext cx="3429000" cy="1800493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algn="ctr"/>
            <a:r>
              <a:rPr lang="en-GB" sz="1000" b="1" dirty="0">
                <a:latin typeface="Century Gothic" pitchFamily="34" charset="0"/>
              </a:rPr>
              <a:t>Half 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Term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3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  <a:latin typeface="Century Gothic" pitchFamily="34" charset="0"/>
              </a:rPr>
              <a:t>Tag rugby &amp; Fitness</a:t>
            </a:r>
          </a:p>
          <a:p>
            <a:pPr algn="ctr"/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Calibri"/>
              </a:rPr>
              <a:t>Skills, rules, tactics, application,  movements, sequences, components </a:t>
            </a:r>
          </a:p>
          <a:p>
            <a:pPr algn="ctr"/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Calibri"/>
              </a:rPr>
              <a:t>of fitness and training </a:t>
            </a:r>
          </a:p>
          <a:p>
            <a:pPr algn="ctr"/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Calibri"/>
              </a:rPr>
              <a:t>methods. </a:t>
            </a:r>
          </a:p>
          <a:p>
            <a:pPr algn="ctr"/>
            <a:r>
              <a:rPr lang="en-GB" sz="1000" b="1" dirty="0">
                <a:solidFill>
                  <a:schemeClr val="tx2"/>
                </a:solidFill>
                <a:latin typeface="Century Gothic" pitchFamily="34" charset="0"/>
              </a:rPr>
              <a:t>Assessment</a:t>
            </a:r>
          </a:p>
          <a:p>
            <a:pPr algn="ctr"/>
            <a:endParaRPr lang="en-GB" sz="1400" b="1" dirty="0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1352" y="3813964"/>
            <a:ext cx="3429000" cy="3139321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algn="ctr"/>
            <a:r>
              <a:rPr lang="en-GB" sz="1100" b="1" dirty="0">
                <a:latin typeface="Century Gothic" pitchFamily="34" charset="0"/>
              </a:rPr>
              <a:t>Half 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Term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4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  <a:latin typeface="Century Gothic" pitchFamily="34" charset="0"/>
              </a:rPr>
              <a:t>Tennis &amp; Volleyball</a:t>
            </a:r>
          </a:p>
          <a:p>
            <a:pPr algn="ctr"/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Skills, rules, positions, tactics and application.</a:t>
            </a:r>
          </a:p>
          <a:p>
            <a:pPr algn="ctr"/>
            <a:r>
              <a:rPr lang="en-GB" sz="1100" b="1" dirty="0">
                <a:solidFill>
                  <a:schemeClr val="tx2"/>
                </a:solidFill>
                <a:latin typeface="Century Gothic" pitchFamily="34" charset="0"/>
              </a:rPr>
              <a:t>Assessment </a:t>
            </a: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r>
              <a:rPr lang="en-GB" sz="1200" b="1" dirty="0">
                <a:solidFill>
                  <a:srgbClr val="FF0000"/>
                </a:solidFill>
                <a:latin typeface="Century Gothic" pitchFamily="34" charset="0"/>
              </a:rPr>
              <a:t>Nutrition Booklet </a:t>
            </a:r>
          </a:p>
          <a:p>
            <a:pPr algn="ctr"/>
            <a:r>
              <a:rPr lang="en-GB" sz="1200" b="1" dirty="0">
                <a:solidFill>
                  <a:srgbClr val="7030A0"/>
                </a:solidFill>
                <a:latin typeface="Century Gothic" pitchFamily="34" charset="0"/>
              </a:rPr>
              <a:t>Links to food. </a:t>
            </a: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/>
            </a:endParaRP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63122" y="2950235"/>
            <a:ext cx="3429000" cy="1815882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algn="ctr"/>
            <a:r>
              <a:rPr lang="en-GB" sz="1100" b="1" dirty="0">
                <a:latin typeface="Century Gothic" pitchFamily="34" charset="0"/>
              </a:rPr>
              <a:t>Half 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Term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5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  <a:latin typeface="Century Gothic" pitchFamily="34" charset="0"/>
              </a:rPr>
              <a:t>Badminton &amp; Athletics</a:t>
            </a:r>
          </a:p>
          <a:p>
            <a:pPr algn="ctr"/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Skills, rules, positions, tactics, </a:t>
            </a:r>
          </a:p>
          <a:p>
            <a:pPr algn="ctr"/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application, timing and measuring.</a:t>
            </a:r>
          </a:p>
          <a:p>
            <a:pPr algn="ctr"/>
            <a:r>
              <a:rPr lang="en-GB" sz="11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 </a:t>
            </a:r>
            <a:r>
              <a:rPr lang="en-GB" sz="1100" b="1" dirty="0">
                <a:solidFill>
                  <a:schemeClr val="tx2"/>
                </a:solidFill>
                <a:latin typeface="Century Gothic" pitchFamily="34" charset="0"/>
              </a:rPr>
              <a:t>Assessment</a:t>
            </a:r>
          </a:p>
          <a:p>
            <a:pPr algn="ctr"/>
            <a:r>
              <a:rPr lang="en-GB" sz="1100" b="1" dirty="0">
                <a:solidFill>
                  <a:srgbClr val="7030A0"/>
                </a:solidFill>
                <a:latin typeface="Century Gothic" pitchFamily="34" charset="0"/>
              </a:rPr>
              <a:t>Links to maths. </a:t>
            </a:r>
          </a:p>
          <a:p>
            <a:pPr algn="ctr"/>
            <a:endParaRPr lang="en-GB" sz="1200" b="1" dirty="0">
              <a:solidFill>
                <a:schemeClr val="tx2"/>
              </a:solidFill>
              <a:latin typeface="Century Gothic" pitchFamily="34" charset="0"/>
            </a:endParaRPr>
          </a:p>
          <a:p>
            <a:pPr algn="ctr"/>
            <a:endParaRPr lang="en-GB" sz="12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7188" y="1930330"/>
            <a:ext cx="2796262" cy="198515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GB" sz="1100" b="1" dirty="0">
                <a:latin typeface="Century Gothic" pitchFamily="34" charset="0"/>
              </a:rPr>
              <a:t>Half 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Term</a:t>
            </a:r>
          </a:p>
          <a:p>
            <a:pPr algn="ctr"/>
            <a:r>
              <a:rPr lang="en-GB" sz="1100" b="1" dirty="0">
                <a:latin typeface="Century Gothic" pitchFamily="34" charset="0"/>
              </a:rPr>
              <a:t>6</a:t>
            </a:r>
          </a:p>
          <a:p>
            <a:pPr algn="ctr"/>
            <a:r>
              <a:rPr lang="en-GB" sz="1100" b="1" dirty="0">
                <a:solidFill>
                  <a:srgbClr val="00B050"/>
                </a:solidFill>
                <a:latin typeface="Century Gothic" pitchFamily="34" charset="0"/>
              </a:rPr>
              <a:t>Cricket and Netball</a:t>
            </a:r>
          </a:p>
          <a:p>
            <a:pPr algn="ctr"/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Skills, rules, positions, tactics, application, timing and measuring.</a:t>
            </a:r>
          </a:p>
          <a:p>
            <a:pPr algn="ctr"/>
            <a:r>
              <a:rPr lang="en-GB" sz="1100" b="1" dirty="0">
                <a:solidFill>
                  <a:schemeClr val="tx2"/>
                </a:solidFill>
                <a:latin typeface="Century Gothic" pitchFamily="34" charset="0"/>
              </a:rPr>
              <a:t>Assessment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  <a:latin typeface="Century Gothic" pitchFamily="34" charset="0"/>
              </a:rPr>
              <a:t>Health and Fitness Homework Booklet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GB" sz="1100" b="1" dirty="0">
                <a:solidFill>
                  <a:srgbClr val="7030A0"/>
                </a:solidFill>
                <a:latin typeface="Century Gothic" pitchFamily="34" charset="0"/>
              </a:rPr>
              <a:t>Links to maths. </a:t>
            </a:r>
          </a:p>
          <a:p>
            <a:pPr algn="ctr"/>
            <a:endParaRPr lang="en-GB" sz="12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/>
            <a:endParaRPr lang="en-GB" sz="1200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58479" y="1019789"/>
            <a:ext cx="4437433" cy="523220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pPr algn="ctr"/>
            <a:r>
              <a:rPr lang="en-GB" sz="1400" b="1" dirty="0">
                <a:latin typeface="Century Gothic"/>
              </a:rPr>
              <a:t>Links to KS4  Topics</a:t>
            </a:r>
          </a:p>
          <a:p>
            <a:pPr algn="ctr"/>
            <a:r>
              <a:rPr lang="en-GB" sz="1400" b="1" dirty="0">
                <a:latin typeface="Century Gothic"/>
              </a:rPr>
              <a:t>All Sports and Activities Covered in Greater Detail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9309" y="8243434"/>
            <a:ext cx="1937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Units of Work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61377" y="8627029"/>
            <a:ext cx="2384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Key Knowledge &amp; Skills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07700" y="8243434"/>
            <a:ext cx="198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Assessment Points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55457" y="8627029"/>
            <a:ext cx="197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Active Reading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83572" y="8245456"/>
            <a:ext cx="2669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Cross Curriculum  Links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644975" y="75518"/>
            <a:ext cx="3429000" cy="923330"/>
          </a:xfrm>
          <a:prstGeom prst="rect">
            <a:avLst/>
          </a:prstGeom>
        </p:spPr>
        <p:txBody>
          <a:bodyPr anchor="t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LEARNING </a:t>
            </a:r>
          </a:p>
          <a:p>
            <a:r>
              <a:rPr lang="en-GB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JOURNEY </a:t>
            </a:r>
          </a:p>
          <a:p>
            <a:r>
              <a:rPr lang="en-GB" b="1" dirty="0">
                <a:solidFill>
                  <a:schemeClr val="tx2"/>
                </a:solidFill>
                <a:latin typeface="Calibri"/>
                <a:cs typeface="Calibri"/>
              </a:rPr>
              <a:t>PE KS3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914" y="1548837"/>
            <a:ext cx="1212264" cy="1212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93" y="6656115"/>
            <a:ext cx="1423988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68" y="4726028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040" y="3155978"/>
            <a:ext cx="939226" cy="131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505A17E-CF5F-4447-4194-34606CF87C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1891" y="32376"/>
            <a:ext cx="1426588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799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9EFC61891AA948A52034A168421542" ma:contentTypeVersion="8" ma:contentTypeDescription="Create a new document." ma:contentTypeScope="" ma:versionID="8fa300ab70c5979aa3dff0ce5ae62b4f">
  <xsd:schema xmlns:xsd="http://www.w3.org/2001/XMLSchema" xmlns:xs="http://www.w3.org/2001/XMLSchema" xmlns:p="http://schemas.microsoft.com/office/2006/metadata/properties" xmlns:ns2="7496ab27-02a7-49d6-83fb-28d23a0ef089" targetNamespace="http://schemas.microsoft.com/office/2006/metadata/properties" ma:root="true" ma:fieldsID="edaf4a507a7f55b79a829baa244d15f0" ns2:_="">
    <xsd:import namespace="7496ab27-02a7-49d6-83fb-28d23a0ef0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96ab27-02a7-49d6-83fb-28d23a0ef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952350-1CBF-4C24-8BF6-0D4189E73B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2A1BF3-65F1-496D-81A8-DFB6E22A68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96ab27-02a7-49d6-83fb-28d23a0ef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DA7CA5-6EEB-4B11-83AB-38F602C322A9}">
  <ds:schemaRefs>
    <ds:schemaRef ds:uri="7496ab27-02a7-49d6-83fb-28d23a0ef089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186</Words>
  <Application>Microsoft Office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 Aitkin</dc:creator>
  <cp:lastModifiedBy>Jackie Reynolds</cp:lastModifiedBy>
  <cp:revision>172</cp:revision>
  <cp:lastPrinted>2019-10-14T15:05:42Z</cp:lastPrinted>
  <dcterms:created xsi:type="dcterms:W3CDTF">2019-09-04T11:51:56Z</dcterms:created>
  <dcterms:modified xsi:type="dcterms:W3CDTF">2025-01-17T08:12:56Z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0x0101007E9EFC61891AA948A52034A168421542</vt:lpwstr>
  </property>
</Properties>
</file>