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</p:sldIdLst>
  <p:sldSz cx="6858000" cy="9144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1EBC67A-D0D2-1D76-BC66-EAC84AB072AD}" v="682" dt="2019-09-17T13:32:26.543"/>
    <p1510:client id="{601D1324-C608-4E33-81F8-D71852650982}" v="1" dt="2019-09-17T13:35:03.519"/>
    <p1510:client id="{FC6162D2-DD6E-9B1F-EE2E-33A7BEB7DB1C}" v="72" dt="2019-09-17T14:30:22.30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790" autoAdjust="0"/>
    <p:restoredTop sz="94660"/>
  </p:normalViewPr>
  <p:slideViewPr>
    <p:cSldViewPr>
      <p:cViewPr varScale="1">
        <p:scale>
          <a:sx n="82" d="100"/>
          <a:sy n="82" d="100"/>
        </p:scale>
        <p:origin x="2958" y="60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10AF5-0451-4882-9C8A-FE0E85C3B38B}" type="datetimeFigureOut">
              <a:rPr lang="en-GB" smtClean="0"/>
              <a:t>12/03/2024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5D1EB-FC8C-4A46-B0CA-A98090DBF0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34153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10AF5-0451-4882-9C8A-FE0E85C3B38B}" type="datetimeFigureOut">
              <a:rPr lang="en-GB" smtClean="0"/>
              <a:t>12/03/2024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5D1EB-FC8C-4A46-B0CA-A98090DBF0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0117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10AF5-0451-4882-9C8A-FE0E85C3B38B}" type="datetimeFigureOut">
              <a:rPr lang="en-GB" smtClean="0"/>
              <a:t>12/03/2024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5D1EB-FC8C-4A46-B0CA-A98090DBF0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9631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10AF5-0451-4882-9C8A-FE0E85C3B38B}" type="datetimeFigureOut">
              <a:rPr lang="en-GB" smtClean="0"/>
              <a:t>12/03/2024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5D1EB-FC8C-4A46-B0CA-A98090DBF0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19174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10AF5-0451-4882-9C8A-FE0E85C3B38B}" type="datetimeFigureOut">
              <a:rPr lang="en-GB" smtClean="0"/>
              <a:t>12/03/2024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5D1EB-FC8C-4A46-B0CA-A98090DBF0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70893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10AF5-0451-4882-9C8A-FE0E85C3B38B}" type="datetimeFigureOut">
              <a:rPr lang="en-GB" smtClean="0"/>
              <a:t>12/03/2024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5D1EB-FC8C-4A46-B0CA-A98090DBF0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19144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10AF5-0451-4882-9C8A-FE0E85C3B38B}" type="datetimeFigureOut">
              <a:rPr lang="en-GB" smtClean="0"/>
              <a:t>12/03/2024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5D1EB-FC8C-4A46-B0CA-A98090DBF0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89888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10AF5-0451-4882-9C8A-FE0E85C3B38B}" type="datetimeFigureOut">
              <a:rPr lang="en-GB" smtClean="0"/>
              <a:t>12/03/2024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5D1EB-FC8C-4A46-B0CA-A98090DBF0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56373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10AF5-0451-4882-9C8A-FE0E85C3B38B}" type="datetimeFigureOut">
              <a:rPr lang="en-GB" smtClean="0"/>
              <a:t>12/03/2024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5D1EB-FC8C-4A46-B0CA-A98090DBF0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52792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10AF5-0451-4882-9C8A-FE0E85C3B38B}" type="datetimeFigureOut">
              <a:rPr lang="en-GB" smtClean="0"/>
              <a:t>12/03/2024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5D1EB-FC8C-4A46-B0CA-A98090DBF0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26166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10AF5-0451-4882-9C8A-FE0E85C3B38B}" type="datetimeFigureOut">
              <a:rPr lang="en-GB" smtClean="0"/>
              <a:t>12/03/2024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5D1EB-FC8C-4A46-B0CA-A98090DBF0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15848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F10AF5-0451-4882-9C8A-FE0E85C3B38B}" type="datetimeFigureOut">
              <a:rPr lang="en-GB" smtClean="0"/>
              <a:t>12/03/2024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A5D1EB-FC8C-4A46-B0CA-A98090DBF0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5619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image" Target="../media/image1.png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emf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grpSp>
        <p:nvGrpSpPr>
          <p:cNvPr id="4" name="Group 3"/>
          <p:cNvGrpSpPr/>
          <p:nvPr/>
        </p:nvGrpSpPr>
        <p:grpSpPr>
          <a:xfrm>
            <a:off x="401759" y="703585"/>
            <a:ext cx="5835553" cy="7371077"/>
            <a:chOff x="2605172" y="409084"/>
            <a:chExt cx="7217641" cy="6017599"/>
          </a:xfrm>
          <a:solidFill>
            <a:schemeClr val="tx2">
              <a:lumMod val="40000"/>
              <a:lumOff val="60000"/>
            </a:schemeClr>
          </a:solidFill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EBE355D3-16AF-4D39-A9AC-C2F0C4845D3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Photocopy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88" r="3861" b="5412"/>
            <a:stretch/>
          </p:blipFill>
          <p:spPr>
            <a:xfrm>
              <a:off x="2605172" y="409084"/>
              <a:ext cx="7217641" cy="6017599"/>
            </a:xfrm>
            <a:prstGeom prst="rect">
              <a:avLst/>
            </a:prstGeom>
            <a:grpFill/>
          </p:spPr>
        </p:pic>
        <p:sp>
          <p:nvSpPr>
            <p:cNvPr id="6" name="Oval 5"/>
            <p:cNvSpPr/>
            <p:nvPr/>
          </p:nvSpPr>
          <p:spPr>
            <a:xfrm>
              <a:off x="7858942" y="5784608"/>
              <a:ext cx="446858" cy="473398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8970960" y="4037869"/>
              <a:ext cx="446858" cy="473398"/>
            </a:xfrm>
            <a:prstGeom prst="ellipse">
              <a:avLst/>
            </a:prstGeom>
            <a:grpFill/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6684251" y="4033393"/>
              <a:ext cx="446858" cy="473398"/>
            </a:xfrm>
            <a:prstGeom prst="ellipse">
              <a:avLst/>
            </a:prstGeom>
            <a:grpFill/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3484558" y="1390129"/>
              <a:ext cx="446858" cy="473398"/>
            </a:xfrm>
            <a:prstGeom prst="ellipse">
              <a:avLst/>
            </a:prstGeom>
            <a:grpFill/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7294560" y="2276059"/>
              <a:ext cx="446858" cy="473398"/>
            </a:xfrm>
            <a:prstGeom prst="ellipse">
              <a:avLst/>
            </a:prstGeom>
            <a:grpFill/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4352067" y="3151940"/>
              <a:ext cx="446858" cy="473398"/>
            </a:xfrm>
            <a:prstGeom prst="ellipse">
              <a:avLst/>
            </a:prstGeom>
            <a:grpFill/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6329916" y="532670"/>
              <a:ext cx="446858" cy="473398"/>
            </a:xfrm>
            <a:prstGeom prst="ellipse">
              <a:avLst/>
            </a:prstGeom>
            <a:grpFill/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455553" y="7874043"/>
            <a:ext cx="1937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00B050"/>
                </a:solidFill>
              </a:rPr>
              <a:t>Units of Work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124743" y="8257697"/>
            <a:ext cx="23844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Key Knowledge &amp; Skills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077146" y="7888365"/>
            <a:ext cx="19878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tx2"/>
                </a:solidFill>
              </a:rPr>
              <a:t>Assessment Points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600720" y="8257697"/>
            <a:ext cx="1979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Active Reading 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188098" y="7888365"/>
            <a:ext cx="26699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7030A0"/>
                </a:solidFill>
              </a:rPr>
              <a:t>Cross </a:t>
            </a:r>
            <a:r>
              <a:rPr lang="en-GB" b="1">
                <a:solidFill>
                  <a:srgbClr val="7030A0"/>
                </a:solidFill>
              </a:rPr>
              <a:t>Curriculum  Links </a:t>
            </a:r>
            <a:endParaRPr lang="en-GB" b="1" dirty="0">
              <a:solidFill>
                <a:srgbClr val="7030A0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52" b="8732"/>
          <a:stretch/>
        </p:blipFill>
        <p:spPr bwMode="auto">
          <a:xfrm>
            <a:off x="7471404" y="18685568"/>
            <a:ext cx="1714160" cy="2262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FBAF1BFD-E969-7105-591B-2B0AE37F0C77}"/>
              </a:ext>
            </a:extLst>
          </p:cNvPr>
          <p:cNvSpPr txBox="1"/>
          <p:nvPr/>
        </p:nvSpPr>
        <p:spPr>
          <a:xfrm>
            <a:off x="3212976" y="7218044"/>
            <a:ext cx="15788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0070C0"/>
                </a:solidFill>
              </a:rPr>
              <a:t>GL Assessment 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132B66F-DE6D-41D3-9D26-41BD8F6D6608}"/>
              </a:ext>
            </a:extLst>
          </p:cNvPr>
          <p:cNvSpPr txBox="1"/>
          <p:nvPr/>
        </p:nvSpPr>
        <p:spPr>
          <a:xfrm>
            <a:off x="3327124" y="4544477"/>
            <a:ext cx="154432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0070C0"/>
                </a:solidFill>
              </a:rPr>
              <a:t>GL Assessment 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49AB399-A990-EFC8-BF23-A318B1F39832}"/>
              </a:ext>
            </a:extLst>
          </p:cNvPr>
          <p:cNvSpPr txBox="1"/>
          <p:nvPr/>
        </p:nvSpPr>
        <p:spPr>
          <a:xfrm>
            <a:off x="3227044" y="2057942"/>
            <a:ext cx="466634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0070C0"/>
                </a:solidFill>
              </a:rPr>
              <a:t>GL Assessment 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AA8EC11A-2D9E-8FD8-EBE7-E9043629E3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8538" y="4005"/>
            <a:ext cx="3521207" cy="78681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2F36861-6372-08D0-B2AE-747BDA018547}"/>
              </a:ext>
            </a:extLst>
          </p:cNvPr>
          <p:cNvSpPr txBox="1"/>
          <p:nvPr/>
        </p:nvSpPr>
        <p:spPr>
          <a:xfrm>
            <a:off x="5151122" y="6700934"/>
            <a:ext cx="20402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00B050"/>
                </a:solidFill>
              </a:rPr>
              <a:t>Jane Eyre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7BD30D8-8B17-EBF7-53E7-2CFBDDCD1A30}"/>
              </a:ext>
            </a:extLst>
          </p:cNvPr>
          <p:cNvSpPr txBox="1"/>
          <p:nvPr/>
        </p:nvSpPr>
        <p:spPr>
          <a:xfrm>
            <a:off x="452622" y="4208731"/>
            <a:ext cx="11012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00B050"/>
                </a:solidFill>
              </a:rPr>
              <a:t>Romeo and Juliet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CB798EE-0DE1-6C4A-D44A-FC8FC98450B0}"/>
              </a:ext>
            </a:extLst>
          </p:cNvPr>
          <p:cNvSpPr txBox="1"/>
          <p:nvPr/>
        </p:nvSpPr>
        <p:spPr>
          <a:xfrm>
            <a:off x="4791836" y="2699792"/>
            <a:ext cx="1445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b="1" dirty="0">
              <a:solidFill>
                <a:srgbClr val="00B05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D0B9E6A-C53F-3364-4B3A-670CCFAB7D92}"/>
              </a:ext>
            </a:extLst>
          </p:cNvPr>
          <p:cNvSpPr txBox="1"/>
          <p:nvPr/>
        </p:nvSpPr>
        <p:spPr>
          <a:xfrm>
            <a:off x="1047996" y="7019172"/>
            <a:ext cx="245694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b="1" dirty="0"/>
              <a:t>Victorian attitudes to children and childhood; rural isolation; Christianity; Victorian sickness; juxtaposition in Jane Eyre.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9439400E-41FB-3733-B547-4BC2449794F8}"/>
              </a:ext>
            </a:extLst>
          </p:cNvPr>
          <p:cNvSpPr/>
          <p:nvPr/>
        </p:nvSpPr>
        <p:spPr>
          <a:xfrm>
            <a:off x="3177648" y="6171727"/>
            <a:ext cx="380726" cy="64633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D6C3D5B-7C16-BBF4-9AAD-D53DF8838E00}"/>
              </a:ext>
            </a:extLst>
          </p:cNvPr>
          <p:cNvSpPr txBox="1"/>
          <p:nvPr/>
        </p:nvSpPr>
        <p:spPr>
          <a:xfrm>
            <a:off x="479223" y="4775146"/>
            <a:ext cx="238441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b="1" dirty="0"/>
              <a:t>The Prologue; foreshadowing in Romeo and Juliet; the form of a tragedy.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2711BAA-9140-D221-8FEE-56B8DE0DA981}"/>
              </a:ext>
            </a:extLst>
          </p:cNvPr>
          <p:cNvSpPr txBox="1"/>
          <p:nvPr/>
        </p:nvSpPr>
        <p:spPr>
          <a:xfrm>
            <a:off x="3525486" y="3081584"/>
            <a:ext cx="244606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b="1" dirty="0"/>
              <a:t>Extended metaphors; Paradise Lost, ‘The Road Not Taken’, ‘Night Mail’, ‘The Canterbury Tales’ poets studied include John Milton, W.H. Auden, Grace Nichols, Wallace Willis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D50B592-E816-FBAA-971E-3B54D1283211}"/>
              </a:ext>
            </a:extLst>
          </p:cNvPr>
          <p:cNvSpPr txBox="1"/>
          <p:nvPr/>
        </p:nvSpPr>
        <p:spPr>
          <a:xfrm flipH="1">
            <a:off x="4511005" y="2450860"/>
            <a:ext cx="15365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00B050"/>
                </a:solidFill>
              </a:rPr>
              <a:t>Poetry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DCC8802-3295-C691-5FF1-177646BDBD28}"/>
              </a:ext>
            </a:extLst>
          </p:cNvPr>
          <p:cNvSpPr txBox="1"/>
          <p:nvPr/>
        </p:nvSpPr>
        <p:spPr>
          <a:xfrm>
            <a:off x="440376" y="1241448"/>
            <a:ext cx="244606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b="1" dirty="0"/>
              <a:t>Reading nineteenth, twentieth and twenty-first century non-fiction; writing a letter, article, speech, essay; purpose, audience, formality, style.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B447A9B-563B-4E2A-F9EA-0D40FA609220}"/>
              </a:ext>
            </a:extLst>
          </p:cNvPr>
          <p:cNvSpPr txBox="1"/>
          <p:nvPr/>
        </p:nvSpPr>
        <p:spPr>
          <a:xfrm>
            <a:off x="3946908" y="939630"/>
            <a:ext cx="2408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00B050"/>
                </a:solidFill>
              </a:rPr>
              <a:t>Reading for Study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7BA5B33C-F2A7-4B3C-A601-DB0D5744EA7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44962" y="6608348"/>
            <a:ext cx="1170520" cy="71729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F3C8E8E-6665-4B0A-83BB-5FE45E6B197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8854" y="5939440"/>
            <a:ext cx="911349" cy="1142307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486A0977-9200-4D34-97FF-EC642786727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51038" y="5934055"/>
            <a:ext cx="890032" cy="1136211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793E2F81-DA55-4120-9E87-D9B47EA3FDC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31940" y="5367276"/>
            <a:ext cx="754628" cy="808530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AAC78EFD-88EA-4504-B6CF-7A1252D0DCD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3279" y="3377902"/>
            <a:ext cx="1128712" cy="85725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22CADF01-32AC-499F-83D1-147138136B6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697510" y="3534699"/>
            <a:ext cx="1319859" cy="671507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4E998827-8F8A-4382-B44F-4909BB3AD2B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341314" y="2248971"/>
            <a:ext cx="881062" cy="881062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51B7B7EF-DC60-417F-8473-B632041ECD6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559435" y="2389448"/>
            <a:ext cx="1400572" cy="786741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4FD12B7A-558E-4D50-96B7-F8EDED9E0118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871450" y="4056137"/>
            <a:ext cx="1305652" cy="786011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B8961BC7-1C42-49AE-9528-4CD032B9B24E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263260" y="1278712"/>
            <a:ext cx="1091987" cy="786011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9AFCED6F-BA6C-4E34-9F4B-2201F2B305AB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423028" y="217512"/>
            <a:ext cx="946403" cy="1065350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8F68FF06-EB59-4E42-BFC4-73282BB398AA}"/>
              </a:ext>
            </a:extLst>
          </p:cNvPr>
          <p:cNvSpPr txBox="1"/>
          <p:nvPr/>
        </p:nvSpPr>
        <p:spPr>
          <a:xfrm>
            <a:off x="2632845" y="159957"/>
            <a:ext cx="36044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My Y9 Learning Journey in English</a:t>
            </a:r>
          </a:p>
        </p:txBody>
      </p:sp>
    </p:spTree>
    <p:extLst>
      <p:ext uri="{BB962C8B-B14F-4D97-AF65-F5344CB8AC3E}">
        <p14:creationId xmlns:p14="http://schemas.microsoft.com/office/powerpoint/2010/main" val="5068746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E9EFC61891AA948A52034A168421542" ma:contentTypeVersion="8" ma:contentTypeDescription="Create a new document." ma:contentTypeScope="" ma:versionID="8fa300ab70c5979aa3dff0ce5ae62b4f">
  <xsd:schema xmlns:xsd="http://www.w3.org/2001/XMLSchema" xmlns:xs="http://www.w3.org/2001/XMLSchema" xmlns:p="http://schemas.microsoft.com/office/2006/metadata/properties" xmlns:ns2="7496ab27-02a7-49d6-83fb-28d23a0ef089" targetNamespace="http://schemas.microsoft.com/office/2006/metadata/properties" ma:root="true" ma:fieldsID="edaf4a507a7f55b79a829baa244d15f0" ns2:_="">
    <xsd:import namespace="7496ab27-02a7-49d6-83fb-28d23a0ef08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496ab27-02a7-49d6-83fb-28d23a0ef08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6952350-1CBF-4C24-8BF6-0D4189E73BE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2DA7CA5-6EEB-4B11-83AB-38F602C322A9}">
  <ds:schemaRefs>
    <ds:schemaRef ds:uri="http://schemas.microsoft.com/office/2006/documentManagement/types"/>
    <ds:schemaRef ds:uri="http://purl.org/dc/elements/1.1/"/>
    <ds:schemaRef ds:uri="http://purl.org/dc/dcmitype/"/>
    <ds:schemaRef ds:uri="http://purl.org/dc/terms/"/>
    <ds:schemaRef ds:uri="http://schemas.microsoft.com/office/2006/metadata/properties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7496ab27-02a7-49d6-83fb-28d23a0ef089"/>
  </ds:schemaRefs>
</ds:datastoreItem>
</file>

<file path=customXml/itemProps3.xml><?xml version="1.0" encoding="utf-8"?>
<ds:datastoreItem xmlns:ds="http://schemas.openxmlformats.org/officeDocument/2006/customXml" ds:itemID="{3E2A1BF3-65F1-496D-81A8-DFB6E22A68E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496ab27-02a7-49d6-83fb-28d23a0ef08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396</TotalTime>
  <Words>135</Words>
  <Application>Microsoft Office PowerPoint</Application>
  <PresentationFormat>On-screen Show (4:3)</PresentationFormat>
  <Paragraphs>17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PowerPoint Presentation</vt:lpstr>
    </vt:vector>
  </TitlesOfParts>
  <Company>RM Education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J. Aitkin</dc:creator>
  <cp:lastModifiedBy>Jackie Reynolds</cp:lastModifiedBy>
  <cp:revision>175</cp:revision>
  <dcterms:created xsi:type="dcterms:W3CDTF">2019-09-04T11:51:56Z</dcterms:created>
  <dcterms:modified xsi:type="dcterms:W3CDTF">2024-03-12T14:21:21Z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0x0101007E9EFC61891AA948A52034A168421542</vt:lpwstr>
  </property>
</Properties>
</file>